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27e8c8810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27e8c8810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27e8c8810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27e8c8810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7e8c8810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7e8c8810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27e8c88100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27e8c88100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27e8c8810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27e8c8810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27e8c88100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27e8c88100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27e8c88100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27e8c8810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293e0d022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293e0d022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293e0d022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293e0d022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293e0d022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293e0d022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27de23b2f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27de23b2f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293e0d022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293e0d022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293e0d0221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293e0d022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293e0d022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293e0d022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" sz="2300">
                <a:solidFill>
                  <a:schemeClr val="dk1"/>
                </a:solidFill>
              </a:rPr>
              <a:t>Prošlog leta sam obišao Beograd, Novi Sad, Suboticu, Sombor i Kikindu, gde sam uživao u bogatoj kulturnoj ponudi i lokalnim specijalitetima.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" sz="2300">
                <a:solidFill>
                  <a:schemeClr val="dk1"/>
                </a:solidFill>
              </a:rPr>
              <a:t>Tokom putovanja kroz istočnu Srbiju posetio sam Negotin, Kladovo, Donji Milanovac, Golubac i Majdanpek, očaran lepotom Đerdapske klisure i obala Dunava.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" sz="2300">
                <a:solidFill>
                  <a:schemeClr val="dk1"/>
                </a:solidFill>
              </a:rPr>
              <a:t>U centralnom delu zemlje zastao sam u Kragujevcu, Jagodini, Ćupriji, Paraćinu i Rekovcu, diveći se istorijskim spomenicima i gostoprimstvu lokalnih domaćina.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" sz="2300">
                <a:solidFill>
                  <a:schemeClr val="dk1"/>
                </a:solidFill>
              </a:rPr>
              <a:t>Jednog vikenda krenuo sam prema zapadu Srbije i obišao Valjevo, Šabac, Loznicu, Banju Koviljaču i Bajinu Baštu, uživajući u planinskim pejzažima, lekovitim izvorima i mirnom toku Drine.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" sz="2300">
                <a:solidFill>
                  <a:schemeClr val="dk1"/>
                </a:solidFill>
              </a:rPr>
              <a:t>Na jugu me je dočekala topla atmosfera u Nišu, Leskovcu, Vranju, Pirotu i Prokuplju, gde sam imao priliku da probam poznati roštilj, otkrijem zanimljivu istoriju i upoznam srdačne ljude.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293e0d0221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293e0d0221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27e8c88100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27e8c88100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27e8c8810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27e8c8810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293e0d022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293e0d022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27e8c8810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27e8c8810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293e0d0221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293e0d0221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293e0d0221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293e0d0221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27de23b2f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27de23b2f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293e0d0221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293e0d0221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27de23b2f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27de23b2f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27de23b2f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27de23b2f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27de23b2f5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27de23b2f5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27e8c88100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27e8c88100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27de23b2f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27de23b2f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27e8c8810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27e8c8810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sites.google.com/view/envitam/upcoming-events/big-data-and-water-management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3.png"/><Relationship Id="rId7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nltk.org/" TargetMode="External"/><Relationship Id="rId4" Type="http://schemas.openxmlformats.org/officeDocument/2006/relationships/hyperlink" Target="https://spacy.io/" TargetMode="External"/><Relationship Id="rId5" Type="http://schemas.openxmlformats.org/officeDocument/2006/relationships/hyperlink" Target="https://github.com/huggingface/transformers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spotintelligence.com/2023/10/10/information-extraction/" TargetMode="External"/><Relationship Id="rId4" Type="http://schemas.openxmlformats.org/officeDocument/2006/relationships/hyperlink" Target="https://aicompetence.org/boost-gis-efficiency-with-ai-top-libraries-tools/" TargetMode="External"/><Relationship Id="rId5" Type="http://schemas.openxmlformats.org/officeDocument/2006/relationships/hyperlink" Target="https://id.land/blog/gis-applications-real-world-use-cases-examples" TargetMode="External"/><Relationship Id="rId6" Type="http://schemas.openxmlformats.org/officeDocument/2006/relationships/hyperlink" Target="https://www.ncesc.com/geographic-pedia/what-kinds-of-problems-can-gis-help-solve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restack.io/p/ai-for-climate-change-answer-nlp-climate-data-analysis-cat-ai" TargetMode="External"/><Relationship Id="rId4" Type="http://schemas.openxmlformats.org/officeDocument/2006/relationships/hyperlink" Target="https://veritasnlp.com/applying-nlp-in-climate-change-analysis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pypi.org/project/geotext/" TargetMode="External"/><Relationship Id="rId4" Type="http://schemas.openxmlformats.org/officeDocument/2006/relationships/hyperlink" Target="https://pypi.org/project/geograpy3/" TargetMode="External"/><Relationship Id="rId5" Type="http://schemas.openxmlformats.org/officeDocument/2006/relationships/hyperlink" Target="https://github.com/camechis/CLAVIN" TargetMode="External"/><Relationship Id="rId6" Type="http://schemas.openxmlformats.org/officeDocument/2006/relationships/hyperlink" Target="https://geopandas.org/" TargetMode="External"/><Relationship Id="rId7" Type="http://schemas.openxmlformats.org/officeDocument/2006/relationships/hyperlink" Target="https://github.com/geopy/geopy" TargetMode="External"/><Relationship Id="rId8" Type="http://schemas.openxmlformats.org/officeDocument/2006/relationships/hyperlink" Target="https://developers.arcgis.com/python/latest/api-reference/arcgis.geocoding.html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aclanthology.org/volumes/2024.climatenlp-1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ners.jerteh.rs/" TargetMode="External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ners.jerteh.rs/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ners.jerteh.rs/" TargetMode="External"/><Relationship Id="rId4" Type="http://schemas.openxmlformats.org/officeDocument/2006/relationships/image" Target="../media/image12.png"/><Relationship Id="rId5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ners.jerteh.rs/" TargetMode="External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hyperlink" Target="https://w.wiki/CqWJ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Relationship Id="rId4" Type="http://schemas.openxmlformats.org/officeDocument/2006/relationships/hyperlink" Target="https://moth-distinct-locally.ngrok-free.app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moth-distinct-locally.ngrok-free.app/" TargetMode="External"/><Relationship Id="rId4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ithub.com/rankastankovic/NLP4GIS" TargetMode="External"/><Relationship Id="rId4" Type="http://schemas.openxmlformats.org/officeDocument/2006/relationships/hyperlink" Target="https://colab.research.google.com/drive/11jn5YgJgPnxpApJN0FJTztbDYVD1yKTd?usp=sharing" TargetMode="External"/><Relationship Id="rId5" Type="http://schemas.openxmlformats.org/officeDocument/2006/relationships/hyperlink" Target="https://colab.research.google.com/drive/1Q6xtCZ4TWsmh5qGVYYgReb82wZfwEx-M?usp=sharing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1" Type="http://schemas.openxmlformats.org/officeDocument/2006/relationships/image" Target="../media/image21.png"/><Relationship Id="rId10" Type="http://schemas.openxmlformats.org/officeDocument/2006/relationships/image" Target="../media/image24.png"/><Relationship Id="rId13" Type="http://schemas.openxmlformats.org/officeDocument/2006/relationships/hyperlink" Target="https://jerteh.rs/" TargetMode="External"/><Relationship Id="rId1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Relationship Id="rId4" Type="http://schemas.openxmlformats.org/officeDocument/2006/relationships/hyperlink" Target="https://tesla.rgf.bg.ac.rs/index.php/ciljevi/" TargetMode="External"/><Relationship Id="rId9" Type="http://schemas.openxmlformats.org/officeDocument/2006/relationships/hyperlink" Target="https://tesla.rgf.bg.ac.rs/" TargetMode="External"/><Relationship Id="rId5" Type="http://schemas.openxmlformats.org/officeDocument/2006/relationships/hyperlink" Target="https://tesla.rgf.bg.ac.rs/index.php/ciljevi/" TargetMode="External"/><Relationship Id="rId6" Type="http://schemas.openxmlformats.org/officeDocument/2006/relationships/hyperlink" Target="https://tesla.rgf.bg.ac.rs/index.php/ciljevi/" TargetMode="External"/><Relationship Id="rId7" Type="http://schemas.openxmlformats.org/officeDocument/2006/relationships/hyperlink" Target="https://tesla.rgf.bg.ac.rs/index.php/ciljevi/" TargetMode="External"/><Relationship Id="rId8" Type="http://schemas.openxmlformats.org/officeDocument/2006/relationships/hyperlink" Target="https://tesla.rgf.bg.ac.rs/index.php/ciljevi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gr2100/Geospatial-Query-System-with-NLP-and-GIS-Integration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ro.arcgis.com/en/pro-app/latest/tool-reference/geoai/how-text-classification-works.htm" TargetMode="External"/><Relationship Id="rId4" Type="http://schemas.openxmlformats.org/officeDocument/2006/relationships/hyperlink" Target="https://www.width.ai/post/extracting-information-from-unstructured-text-using-algorithms" TargetMode="External"/><Relationship Id="rId5" Type="http://schemas.openxmlformats.org/officeDocument/2006/relationships/hyperlink" Target="https://www.johnsnowlabs.com/the-complete-guide-to-information-extraction-from-texts-with-spark-nlp-and-python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mdpi.com/2220-9964/13/10/348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gr2100/Geospatial-Query-System-with-NLP-and-GIS-Integration" TargetMode="External"/><Relationship Id="rId4" Type="http://schemas.openxmlformats.org/officeDocument/2006/relationships/hyperlink" Target="https://geo-nexus.com/solve-3-common-gis-integration-challenges-with-these-proven-approaches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NLP tasks in GIS and information extraction from text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sr" sz="3431">
                <a:solidFill>
                  <a:srgbClr val="337AB7"/>
                </a:solidFill>
              </a:rPr>
              <a:t>prof. dr Ranka Stanković, ranka@rgf.rs</a:t>
            </a:r>
            <a:br>
              <a:rPr b="1" lang="sr">
                <a:solidFill>
                  <a:srgbClr val="337AB7"/>
                </a:solidFill>
              </a:rPr>
            </a:br>
            <a:r>
              <a:rPr b="1" lang="sr">
                <a:solidFill>
                  <a:srgbClr val="337AB7"/>
                </a:solidFill>
              </a:rPr>
              <a:t> </a:t>
            </a:r>
            <a:r>
              <a:rPr lang="sr">
                <a:solidFill>
                  <a:schemeClr val="dk1"/>
                </a:solidFill>
              </a:rPr>
              <a:t>University of Belgrade, Faculty of Mining and Geology</a:t>
            </a:r>
            <a:r>
              <a:rPr b="1" lang="sr">
                <a:solidFill>
                  <a:srgbClr val="337AB7"/>
                </a:solidFill>
              </a:rPr>
              <a:t> </a:t>
            </a:r>
            <a:br>
              <a:rPr b="1" lang="sr">
                <a:solidFill>
                  <a:srgbClr val="337AB7"/>
                </a:solidFill>
              </a:rPr>
            </a:br>
            <a:r>
              <a:rPr lang="sr">
                <a:solidFill>
                  <a:schemeClr val="dk1"/>
                </a:solidFill>
              </a:rPr>
              <a:t>JeRTeh (Language Resources and Technologies Society)</a:t>
            </a:r>
            <a:br>
              <a:rPr b="1" lang="sr">
                <a:solidFill>
                  <a:srgbClr val="337AB7"/>
                </a:solidFill>
              </a:rPr>
            </a:br>
            <a:endParaRPr b="1">
              <a:solidFill>
                <a:srgbClr val="337AB7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sr"/>
              <a:t>PhD  winter class : Big data and artificial intelligence supporting climate and water science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 Earth and Life Institute of UCLouvain, Louvain-la-Neuve, 27.1.2025. </a:t>
            </a:r>
            <a:r>
              <a:rPr lang="sr"/>
              <a:t>9h-10:30h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sr" u="sng">
                <a:solidFill>
                  <a:schemeClr val="hlink"/>
                </a:solidFill>
                <a:hlinkClick r:id="rId3"/>
              </a:rPr>
              <a:t>https://sites.google.com/view/envitam/upcoming-events/big-data-and-water-management</a:t>
            </a:r>
            <a:r>
              <a:rPr lang="sr"/>
              <a:t> </a:t>
            </a:r>
            <a:r>
              <a:rPr lang="sr"/>
              <a:t> 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75" y="39400"/>
            <a:ext cx="2447002" cy="75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9550" y="78756"/>
            <a:ext cx="3200301" cy="67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32226" y="-9987"/>
            <a:ext cx="771604" cy="85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51771" y="18738"/>
            <a:ext cx="1886579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1800">
                <a:solidFill>
                  <a:schemeClr val="dk2"/>
                </a:solidFill>
              </a:rPr>
              <a:t>Tools, Libraries and Techniques </a:t>
            </a:r>
            <a:r>
              <a:rPr lang="sr" sz="1800">
                <a:solidFill>
                  <a:schemeClr val="dk2"/>
                </a:solidFill>
              </a:rPr>
              <a:t>NLP ~ GIS</a:t>
            </a:r>
            <a:endParaRPr/>
          </a:p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NLTK, </a:t>
            </a:r>
            <a:r>
              <a:rPr lang="sr"/>
              <a:t>spaCy, </a:t>
            </a:r>
            <a:r>
              <a:rPr lang="sr"/>
              <a:t>Stanford NER, … simplify the implementation of NLP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NLTK (Natural Language Toolkit): One of the oldest, widely used libraries for NLP, comprehensive set of tools (not optimal for production systems) </a:t>
            </a:r>
            <a:r>
              <a:rPr lang="sr" u="sng">
                <a:solidFill>
                  <a:schemeClr val="hlink"/>
                </a:solidFill>
                <a:hlinkClick r:id="rId3"/>
              </a:rPr>
              <a:t>https://www.nltk.org/</a:t>
            </a:r>
            <a:r>
              <a:rPr lang="s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SpaCy is a state-of-the-art NLP library that is built for the fast implementation and use of natural language processing tasks (will be used in use cas). </a:t>
            </a:r>
            <a:r>
              <a:rPr lang="sr" u="sng">
                <a:solidFill>
                  <a:schemeClr val="hlink"/>
                </a:solidFill>
                <a:hlinkClick r:id="rId4"/>
              </a:rPr>
              <a:t>https://spacy.io/</a:t>
            </a:r>
            <a:r>
              <a:rPr lang="s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TextBlob: A user-friendly library built on NLTK, with sentiment analysis and text classification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State-of-the-art language models (BERT, RoBERTa, GPT, etc.)., advanced NLP, </a:t>
            </a:r>
            <a:r>
              <a:rPr lang="sr" u="sng">
                <a:solidFill>
                  <a:schemeClr val="hlink"/>
                </a:solidFill>
                <a:hlinkClick r:id="rId5"/>
              </a:rPr>
              <a:t>https://github.com/huggingface/transformers</a:t>
            </a:r>
            <a:r>
              <a:rPr lang="s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Stanford CoreNLP: powerful toolset developed by Stanford University: parsing, sentiment analysis, and NER, supporting multiple languages, Java-based, can be used via REST APIs or Python wrappers.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 sz="1800"/>
              <a:t>machine learning frameworks like scikit-learn and TensorFlow can be used to train custom models for specific extraction tasks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Technical Challenges in Integrating NLP with GIS</a:t>
            </a:r>
            <a:endParaRPr/>
          </a:p>
        </p:txBody>
      </p:sp>
      <p:sp>
        <p:nvSpPr>
          <p:cNvPr id="119" name="Google Shape;11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-28289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Data Quality and Integrity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vast amounts of spatial data collected from various sources, when combined with NLP-generated data risk inconsistencies increases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it is crucial to utilize high-quality and up-to-date data sources to minimize inaccuracies that can arise from NLP interpretations. </a:t>
            </a:r>
            <a:endParaRPr/>
          </a:p>
          <a:p>
            <a:pPr indent="-27082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sr"/>
              <a:t>see “How To Implement Information Extraction Systems Made Simple” </a:t>
            </a:r>
            <a:r>
              <a:rPr lang="sr" u="sng">
                <a:solidFill>
                  <a:schemeClr val="hlink"/>
                </a:solidFill>
                <a:hlinkClick r:id="rId3"/>
              </a:rPr>
              <a:t>https://spotintelligence.com/2023/10/10/information-extraction/</a:t>
            </a:r>
            <a:r>
              <a:rPr lang="sr"/>
              <a:t> </a:t>
            </a:r>
            <a:endParaRPr/>
          </a:p>
          <a:p>
            <a:pPr indent="-28289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Complex Command Interpretation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While NLP aims to simplify user interactions with GIS, the complexity of natural language itself poses significant challenges. 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NLP algorithms must accurately interpret user queries that may be ambiguous or context-dependent. 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Ex. "Show me flood risk areas" could yield different results based on regional definitions or the type of flood data available. 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Advanced AI algorithms are necessary to understand the context and semantics of such queries effectively. </a:t>
            </a:r>
            <a:endParaRPr/>
          </a:p>
          <a:p>
            <a:pPr indent="-27082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sr"/>
              <a:t>see “Boost GIS Efficiency with AI: Top Libraries &amp; Tools” </a:t>
            </a:r>
            <a:r>
              <a:rPr lang="sr" u="sng">
                <a:solidFill>
                  <a:schemeClr val="hlink"/>
                </a:solidFill>
                <a:hlinkClick r:id="rId4"/>
              </a:rPr>
              <a:t>https://aicompetence.org/boost-gis-efficiency-with-ai-top-libraries-tools/</a:t>
            </a:r>
            <a:r>
              <a:rPr lang="sr"/>
              <a:t> </a:t>
            </a:r>
            <a:endParaRPr/>
          </a:p>
          <a:p>
            <a:pPr indent="-28289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Scalability Issues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As GIS projects grow in scope and complexity, scaling NLP capabilities becomes a challenge. 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Handling large volumes of text data from diverse sources, requires robust processing power and sophisticated NLP techniques. 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If the system cannot efficiently scale, it may lead to bottlenecks in data processing and analysis, limiting the effectiveness of GIS applications in real-time scenarios like disaster management. </a:t>
            </a:r>
            <a:endParaRPr/>
          </a:p>
          <a:p>
            <a:pPr indent="-27082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sr"/>
              <a:t>see “GIS Applications: Real-World Use Cases &amp; Examples” </a:t>
            </a:r>
            <a:r>
              <a:rPr lang="sr" u="sng">
                <a:solidFill>
                  <a:schemeClr val="hlink"/>
                </a:solidFill>
                <a:hlinkClick r:id="rId5"/>
              </a:rPr>
              <a:t>https://id.land/blog/gis-applications-real-world-use-cases-examples</a:t>
            </a:r>
            <a:r>
              <a:rPr lang="sr"/>
              <a:t> </a:t>
            </a:r>
            <a:endParaRPr/>
          </a:p>
          <a:p>
            <a:pPr indent="-28289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Integration with Legacy Systems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Integrating NLP functionalities with existing legacy GIS systems can also pose significant technical hurdles. 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Traditional GIS applications may not be designed to support modern NLP tools, leading to compatibility issues. 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Developing custom integrations often requires specialized skills and can be time-consuming, hindering an organization's ability to adapt quickly to evolving business needs.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Solutions like Geonexus Integration Platform provida out-of-the-box tools that facilitate data integration between GIS and enterprise systems, bu legacy constraints remains a key challenge. </a:t>
            </a:r>
            <a:endParaRPr/>
          </a:p>
          <a:p>
            <a:pPr indent="-27082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sr"/>
              <a:t>see: “What kinds of problems can GIS help solve? - Geographic Pedia - NCESC” </a:t>
            </a:r>
            <a:r>
              <a:rPr lang="sr" u="sng">
                <a:solidFill>
                  <a:schemeClr val="hlink"/>
                </a:solidFill>
                <a:hlinkClick r:id="rId6"/>
              </a:rPr>
              <a:t>https://www.ncesc.com/geographic-pedia/what-kinds-of-problems-can-gis-help-solve/</a:t>
            </a:r>
            <a:r>
              <a:rPr lang="sr"/>
              <a:t> </a:t>
            </a:r>
            <a:endParaRPr/>
          </a:p>
          <a:p>
            <a:pPr indent="-28289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User Interface Design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user-friendly interfaces  4 interaction between NLP and GIS </a:t>
            </a:r>
            <a:endParaRPr/>
          </a:p>
          <a:p>
            <a:pPr indent="-27082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NLP enhances accessibility, but it must be intuitive for users who may not have technical expertise:  balancing the complexity of underlying algorithms with the need for simplicity in user interactions.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Tools and Libraries for NLP in GIS</a:t>
            </a:r>
            <a:endParaRPr/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One practical application of NLP in QGIS involves sentiment analysis of public discourse regarding climate change.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By processing social media posts and news articles, NLP algorithms can gauge public sentiment and engagement on climate issues.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This information can be visualized in QGIS to identify regions with varying levels of public concern, which can help inform targeted outreach and policy efforts [11] [10]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Nlp For Climate Data Analysis - Restackio </a:t>
            </a:r>
            <a:r>
              <a:rPr lang="sr" u="sng">
                <a:solidFill>
                  <a:schemeClr val="hlink"/>
                </a:solidFill>
                <a:hlinkClick r:id="rId3"/>
              </a:rPr>
              <a:t>https://www.restack.io/p/ai-for-climate-change-answer-nlp-climate-data-analysis-cat-ai</a:t>
            </a:r>
            <a:r>
              <a:rPr lang="s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Applying NLP in Climate Change Analysis – Veritas NLP, </a:t>
            </a:r>
            <a:r>
              <a:rPr lang="sr" u="sng">
                <a:solidFill>
                  <a:schemeClr val="hlink"/>
                </a:solidFill>
                <a:hlinkClick r:id="rId4"/>
              </a:rPr>
              <a:t>https://veritasnlp.com/applying-nlp-in-climate-change-analysis/</a:t>
            </a:r>
            <a:r>
              <a:rPr lang="s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1800">
                <a:solidFill>
                  <a:schemeClr val="dk2"/>
                </a:solidFill>
              </a:rPr>
              <a:t>Geocoding / Geoparsing Tools</a:t>
            </a:r>
            <a:endParaRPr/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GeoText </a:t>
            </a:r>
            <a:r>
              <a:rPr lang="sr" u="sng">
                <a:solidFill>
                  <a:schemeClr val="hlink"/>
                </a:solidFill>
                <a:hlinkClick r:id="rId3"/>
              </a:rPr>
              <a:t>https://pypi.org/project/geotext/</a:t>
            </a:r>
            <a:r>
              <a:rPr lang="s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Simple Python library to extract city and country mentions from text.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geograpy3 </a:t>
            </a:r>
            <a:r>
              <a:rPr lang="sr" u="sng">
                <a:solidFill>
                  <a:schemeClr val="hlink"/>
                </a:solidFill>
                <a:hlinkClick r:id="rId4"/>
              </a:rPr>
              <a:t>https://pypi.org/project/geograpy3/</a:t>
            </a:r>
            <a:r>
              <a:rPr lang="s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Extract place names from URL or text, then resolve them using the Geonames database.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Has basic functionality for toponym resolution.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CLAVIN </a:t>
            </a:r>
            <a:r>
              <a:rPr lang="sr" u="sng">
                <a:solidFill>
                  <a:schemeClr val="hlink"/>
                </a:solidFill>
                <a:hlinkClick r:id="rId5"/>
              </a:rPr>
              <a:t>https://github.com/camechis/CLAVIN</a:t>
            </a:r>
            <a:r>
              <a:rPr lang="s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Cartographic Location And Vicinity INdexer,Java-based open-source software for geoparsing text (toponym recognition) and resolving location names against gazetteers like Geonames.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GeoPandas: </a:t>
            </a:r>
            <a:r>
              <a:rPr lang="sr" u="sng">
                <a:solidFill>
                  <a:schemeClr val="hlink"/>
                </a:solidFill>
                <a:hlinkClick r:id="rId6"/>
              </a:rPr>
              <a:t>https://geopandas.org/</a:t>
            </a:r>
            <a:r>
              <a:rPr lang="sr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geopy: </a:t>
            </a:r>
            <a:r>
              <a:rPr lang="sr" u="sng">
                <a:solidFill>
                  <a:schemeClr val="hlink"/>
                </a:solidFill>
                <a:hlinkClick r:id="rId7"/>
              </a:rPr>
              <a:t>https://github.com/geopy/geopy</a:t>
            </a:r>
            <a:r>
              <a:rPr lang="sr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ArcGIS Geocoding APIs / ArcGIS API for Python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in Esri environment, geocode addresses or place names directly.</a:t>
            </a:r>
            <a:r>
              <a:rPr lang="sr" u="sng">
                <a:solidFill>
                  <a:schemeClr val="hlink"/>
                </a:solidFill>
                <a:hlinkClick r:id="rId8"/>
              </a:rPr>
              <a:t>https://developers.arcgis.com/python/latest/api-reference/arcgis.geocoding.html</a:t>
            </a:r>
            <a:r>
              <a:rPr lang="sr"/>
              <a:t>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Proceedings of the 1st Workshop on Natural Language Processing Meets Climate Change (ClimateNLP 2024)</a:t>
            </a:r>
            <a:endParaRPr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11700" y="1412850"/>
            <a:ext cx="8520600" cy="31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Utilizing </a:t>
            </a:r>
            <a:r>
              <a:rPr b="1" lang="sr"/>
              <a:t>NLP to track the coherence</a:t>
            </a:r>
            <a:r>
              <a:rPr lang="sr"/>
              <a:t> of Climate Policy Documents in the Context of the Paris Agreement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Informing climate </a:t>
            </a:r>
            <a:r>
              <a:rPr b="1" lang="sr"/>
              <a:t>risk analysis using textual information</a:t>
            </a:r>
            <a:r>
              <a:rPr lang="sr"/>
              <a:t> 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An Application of </a:t>
            </a:r>
            <a:r>
              <a:rPr b="1" lang="sr"/>
              <a:t>NLP in Climate Adaptation</a:t>
            </a:r>
            <a:r>
              <a:rPr lang="sr"/>
              <a:t> for Agriculture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Generative Debunking of </a:t>
            </a:r>
            <a:r>
              <a:rPr b="1" lang="sr"/>
              <a:t>Climate Misinformation</a:t>
            </a:r>
            <a:endParaRPr b="1"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Decoding Climate Disagreement: A Graph NN-Based Approach to Understanding Social Media Dynamics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Evaluating ChatNetZero: </a:t>
            </a:r>
            <a:r>
              <a:rPr b="1" lang="sr"/>
              <a:t>LLM-Chatbot to Demystify</a:t>
            </a:r>
            <a:r>
              <a:rPr lang="sr"/>
              <a:t> Climate Pledges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Envisioning </a:t>
            </a:r>
            <a:r>
              <a:rPr b="1" lang="sr"/>
              <a:t>NLP for intercultural climate communication</a:t>
            </a:r>
            <a:endParaRPr b="1"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Large Scale </a:t>
            </a:r>
            <a:r>
              <a:rPr b="1" lang="sr"/>
              <a:t>Narrative Messaging</a:t>
            </a:r>
            <a:r>
              <a:rPr lang="sr"/>
              <a:t> around Climate Change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sr"/>
              <a:t>Structuring </a:t>
            </a:r>
            <a:r>
              <a:rPr lang="sr"/>
              <a:t>Sustainability </a:t>
            </a:r>
            <a:r>
              <a:rPr b="1" lang="sr"/>
              <a:t>Reports </a:t>
            </a:r>
            <a:r>
              <a:rPr lang="sr"/>
              <a:t>for Environmental Standards with LLMs guided by </a:t>
            </a:r>
            <a:r>
              <a:rPr b="1" lang="sr"/>
              <a:t>Ontology</a:t>
            </a:r>
            <a:endParaRPr b="1"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Unlearning </a:t>
            </a:r>
            <a:r>
              <a:rPr b="1" lang="sr"/>
              <a:t>Climate Misinformation</a:t>
            </a:r>
            <a:r>
              <a:rPr lang="sr"/>
              <a:t> in LLMs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Evaluating Entity Linking on Climate Change Data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sr"/>
              <a:t>Aligning </a:t>
            </a:r>
            <a:r>
              <a:rPr lang="sr"/>
              <a:t>Unstructured Paris Agreement </a:t>
            </a:r>
            <a:r>
              <a:rPr b="1" lang="sr"/>
              <a:t>Climate Plans</a:t>
            </a:r>
            <a:r>
              <a:rPr lang="sr"/>
              <a:t> with Sustainable </a:t>
            </a:r>
            <a:r>
              <a:rPr b="1" lang="sr"/>
              <a:t>Development Goals</a:t>
            </a:r>
            <a:endParaRPr b="1"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Granular Analysis of Social Media Users’ </a:t>
            </a:r>
            <a:r>
              <a:rPr b="1" lang="sr"/>
              <a:t>Truthfulness Stances Toward Climate Change</a:t>
            </a:r>
            <a:r>
              <a:rPr lang="sr"/>
              <a:t> Factual Claims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Assessing the </a:t>
            </a:r>
            <a:r>
              <a:rPr b="1" lang="sr"/>
              <a:t>Effectiveness of GPT-4o</a:t>
            </a:r>
            <a:r>
              <a:rPr lang="sr"/>
              <a:t> in Climate Change Evidence Synthesis and Systematic Assessments</a:t>
            </a:r>
            <a:endParaRPr/>
          </a:p>
        </p:txBody>
      </p:sp>
      <p:sp>
        <p:nvSpPr>
          <p:cNvPr id="138" name="Google Shape;138;p26"/>
          <p:cNvSpPr txBox="1"/>
          <p:nvPr/>
        </p:nvSpPr>
        <p:spPr>
          <a:xfrm>
            <a:off x="3135875" y="4568850"/>
            <a:ext cx="5959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sr" sz="18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https://aclanthology.org/volumes/2024.climatenlp-1/</a:t>
            </a:r>
            <a:r>
              <a:rPr lang="sr" sz="1800">
                <a:solidFill>
                  <a:schemeClr val="dk2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GIS Libraries / Tools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GeoPandas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Extends Pandas to handle geospatial data (GeoDataFrame).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Integrates well with shapely for geometry manipulation and matplotlib/folium for mapping.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Shapely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Library for geometric operations (buffering, intersection, etc.).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Folium or kepler.gl for Jupyter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Interactive map visualization in a Jupyter notebook.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QGIS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Full-featured open-source desktop GIS.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Can integrate Python (PyQGIS) for custom geospatial scripting.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1800">
                <a:solidFill>
                  <a:schemeClr val="dk2"/>
                </a:solidFill>
              </a:rPr>
              <a:t>Additional Considerations	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0" name="Google Shape;15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Entity Disambiguation: 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“Paris” could be many different places. Tools like geograpy, geotext, or CLAVIN attempt to disambiguate by textual context. Or you can store multiple results and let a user choose the correct one.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Gazetteers and External Services: 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For best results, a high-quality gazetteer (like Geonames, OSM’s Nominatim, or your own curated list) is crucial.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Some enterprise environments might use an ArcGIS geocoding service or an internal address locator.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Handling Large-Scale Data: 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If you have massive text corpora, consider distributed computing (Spark NLP, etc.) and a spatially-enabled database (like PostGIS) to manage resulting coordinates.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Custom NLP Models: 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For specialized domains (historical texts, specific industries, local dialects), training a custom NER model might give better performance than out-of-the-box models.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Data Privacy and Licensing: 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Geocoding APIs often have usage limits or license constraints.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Sensitive data (e.g., addresses) might need anonymization or special handling.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311700" y="331125"/>
            <a:ext cx="4118100" cy="9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NER </a:t>
            </a:r>
            <a:endParaRPr/>
          </a:p>
        </p:txBody>
      </p:sp>
      <p:sp>
        <p:nvSpPr>
          <p:cNvPr id="156" name="Google Shape;156;p29"/>
          <p:cNvSpPr txBox="1"/>
          <p:nvPr/>
        </p:nvSpPr>
        <p:spPr>
          <a:xfrm>
            <a:off x="4400450" y="4637875"/>
            <a:ext cx="457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sr" sz="1800" u="sng">
                <a:solidFill>
                  <a:schemeClr val="hlink"/>
                </a:solidFill>
                <a:hlinkClick r:id="rId3"/>
              </a:rPr>
              <a:t>https://ners.jerteh.rs/</a:t>
            </a:r>
            <a:r>
              <a:rPr lang="sr" sz="1800"/>
              <a:t> </a:t>
            </a:r>
            <a:endParaRPr/>
          </a:p>
        </p:txBody>
      </p:sp>
      <p:sp>
        <p:nvSpPr>
          <p:cNvPr id="157" name="Google Shape;157;p29"/>
          <p:cNvSpPr txBox="1"/>
          <p:nvPr/>
        </p:nvSpPr>
        <p:spPr>
          <a:xfrm>
            <a:off x="66925" y="851275"/>
            <a:ext cx="40035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1200"/>
              <a:t>Louvain-la-Neuve-Université station is directly linked to the railway junction of Ottignies, on the Brussels-Namur railway line, with two trains per hour in each direction, including on weekends.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1200"/>
              <a:t>Attention: Do not confuse Louvain-la-Neuve with Louvain (the French translation of the Flemish city of Leuven), which is another city on another railway line.</a:t>
            </a:r>
            <a:br>
              <a:rPr lang="sr" sz="1200"/>
            </a:br>
            <a:r>
              <a:rPr lang="sr" sz="1200"/>
              <a:t>Louvain-la-Neuve is approximately 30 minutes from Brussels; change in Ottignies for the train to ‘Louvain-la-Neuve-Université’. Direct trains take longer.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1200"/>
              <a:t>If you travel from Namur or Charleroi, change in Ottignies for the train to ‘Louvain-la-Neuve-Université’.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1200"/>
              <a:t>If you travel from Luxembourg, change in Ottignies (if you take the EC 96 Iris or EC 90 Vauban train that originates in Switzerland, change in Namur for a train to Ottignies).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1200"/>
              <a:t>If you travel from any other country, change in Brussels-Nord. Otherwise, change in Brussels-Midi, from which depart all trains to Ottignies via Brussels-Central, Brussels-Nord, Brussels-Schuman and Brussels-Luxembourg.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1200"/>
              <a:t>Schedules are available on the SNCB website.</a:t>
            </a:r>
            <a:endParaRPr sz="1200"/>
          </a:p>
        </p:txBody>
      </p:sp>
      <p:pic>
        <p:nvPicPr>
          <p:cNvPr id="158" name="Google Shape;15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2200" y="152400"/>
            <a:ext cx="4069083" cy="4333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Internal representation</a:t>
            </a:r>
            <a:endParaRPr/>
          </a:p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550" y="1101725"/>
            <a:ext cx="7474576" cy="391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>
            <p:ph type="title"/>
          </p:nvPr>
        </p:nvSpPr>
        <p:spPr>
          <a:xfrm>
            <a:off x="311700" y="331125"/>
            <a:ext cx="4118100" cy="9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NER </a:t>
            </a:r>
            <a:endParaRPr/>
          </a:p>
        </p:txBody>
      </p:sp>
      <p:sp>
        <p:nvSpPr>
          <p:cNvPr id="171" name="Google Shape;171;p31"/>
          <p:cNvSpPr txBox="1"/>
          <p:nvPr/>
        </p:nvSpPr>
        <p:spPr>
          <a:xfrm>
            <a:off x="1522275" y="4550325"/>
            <a:ext cx="457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sr" sz="1800" u="sng">
                <a:solidFill>
                  <a:schemeClr val="hlink"/>
                </a:solidFill>
                <a:hlinkClick r:id="rId3"/>
              </a:rPr>
              <a:t>https://ners.jerteh.rs/</a:t>
            </a:r>
            <a:r>
              <a:rPr lang="sr" sz="1800"/>
              <a:t> </a:t>
            </a:r>
            <a:endParaRPr/>
          </a:p>
        </p:txBody>
      </p:sp>
      <p:sp>
        <p:nvSpPr>
          <p:cNvPr id="172" name="Google Shape;172;p31"/>
          <p:cNvSpPr txBox="1"/>
          <p:nvPr/>
        </p:nvSpPr>
        <p:spPr>
          <a:xfrm>
            <a:off x="252950" y="906725"/>
            <a:ext cx="40035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U Novom Sadu je održan Festival Kulture na Keju, gde je organizacija „Umetnička Inicijativa“ predstavila niz radionica i performansa.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Gostujuća umetnica Ana Petrović, poznata slikarka iz Beograda, održala je inspirativnu izložbu na temu urbane umetnosti.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U sklopu istog događaja, saradnici iz Muzeja Vojvodine i predstavnici fondacije „Kulturni Most“ razgovarali su o očuvanju lokalne baštine.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Istovremeno, gradski većnik za kulturu, Goran Jovanović, najavio je nova izdvajanja za omladinske projekte.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Ceo festival krunisala je posebna poseta delegacije iz Segedina, što je otvorilo mogućnost za međunarodnu saradnju i organizovanje regionalnih kulturnih manifestacija.</a:t>
            </a:r>
            <a:endParaRPr/>
          </a:p>
        </p:txBody>
      </p:sp>
      <p:pic>
        <p:nvPicPr>
          <p:cNvPr id="173" name="Google Shape;17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7450" y="266150"/>
            <a:ext cx="4738250" cy="4452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Motivation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NLP tasks in GIS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advancement in the interaction and analysis of geospatial data through text-based input.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By facilitating the interpretation of natural language queries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NLP enhances the accessibility and usability of GIS for a broader audience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NLP </a:t>
            </a:r>
            <a:r>
              <a:rPr lang="sr"/>
              <a:t>allows </a:t>
            </a:r>
            <a:r>
              <a:rPr lang="sr"/>
              <a:t>users to retrieve relevant spatial information with minimal technical expertise.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This integration transforms traditional GIS applications,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enabling sophisticated analysis of vast amounts of textual data from various sources (social media, reports, and emergency notifications),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improving decision-making processes in critical areas such as disaster management and urban planning.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NER: internal representation</a:t>
            </a:r>
            <a:endParaRPr/>
          </a:p>
        </p:txBody>
      </p:sp>
      <p:sp>
        <p:nvSpPr>
          <p:cNvPr id="179" name="Google Shape;179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52475"/>
            <a:ext cx="8603421" cy="335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>
            <p:ph type="title"/>
          </p:nvPr>
        </p:nvSpPr>
        <p:spPr>
          <a:xfrm>
            <a:off x="311700" y="331125"/>
            <a:ext cx="4118100" cy="9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NER+NEL </a:t>
            </a:r>
            <a:endParaRPr/>
          </a:p>
        </p:txBody>
      </p:sp>
      <p:sp>
        <p:nvSpPr>
          <p:cNvPr id="186" name="Google Shape;186;p33"/>
          <p:cNvSpPr txBox="1"/>
          <p:nvPr/>
        </p:nvSpPr>
        <p:spPr>
          <a:xfrm>
            <a:off x="361675" y="872975"/>
            <a:ext cx="245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sr" sz="1800" u="sng">
                <a:solidFill>
                  <a:schemeClr val="hlink"/>
                </a:solidFill>
                <a:hlinkClick r:id="rId3"/>
              </a:rPr>
              <a:t>https://ners.jerteh.rs/</a:t>
            </a:r>
            <a:r>
              <a:rPr lang="sr" sz="1800"/>
              <a:t> </a:t>
            </a:r>
            <a:endParaRPr/>
          </a:p>
        </p:txBody>
      </p:sp>
      <p:pic>
        <p:nvPicPr>
          <p:cNvPr id="187" name="Google Shape;18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7925" y="116353"/>
            <a:ext cx="5980774" cy="173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3275" y="1479650"/>
            <a:ext cx="7536051" cy="3347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type="title"/>
          </p:nvPr>
        </p:nvSpPr>
        <p:spPr>
          <a:xfrm>
            <a:off x="311700" y="331125"/>
            <a:ext cx="4118100" cy="9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NERs (geolocations)</a:t>
            </a:r>
            <a:endParaRPr/>
          </a:p>
        </p:txBody>
      </p:sp>
      <p:sp>
        <p:nvSpPr>
          <p:cNvPr id="194" name="Google Shape;194;p34"/>
          <p:cNvSpPr txBox="1"/>
          <p:nvPr>
            <p:ph idx="1" type="body"/>
          </p:nvPr>
        </p:nvSpPr>
        <p:spPr>
          <a:xfrm>
            <a:off x="311700" y="4248300"/>
            <a:ext cx="81693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10000"/>
          </a:bodyPr>
          <a:lstStyle/>
          <a:p>
            <a:pPr indent="-28702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sr" sz="2300">
                <a:solidFill>
                  <a:schemeClr val="dk1"/>
                </a:solidFill>
              </a:rPr>
              <a:t>Problems: </a:t>
            </a:r>
            <a:endParaRPr sz="2300">
              <a:solidFill>
                <a:schemeClr val="dk1"/>
              </a:solidFill>
            </a:endParaRPr>
          </a:p>
          <a:p>
            <a:pPr indent="-287019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sr" sz="2300">
                <a:solidFill>
                  <a:schemeClr val="dk1"/>
                </a:solidFill>
              </a:rPr>
              <a:t>Drine (France instead of BiH)</a:t>
            </a:r>
            <a:endParaRPr sz="2300">
              <a:solidFill>
                <a:schemeClr val="dk1"/>
              </a:solidFill>
            </a:endParaRPr>
          </a:p>
          <a:p>
            <a:pPr indent="-287019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sr" sz="2300">
                <a:solidFill>
                  <a:schemeClr val="dk1"/>
                </a:solidFill>
              </a:rPr>
              <a:t>Danube</a:t>
            </a:r>
            <a:endParaRPr sz="2300">
              <a:solidFill>
                <a:schemeClr val="dk1"/>
              </a:solidFill>
            </a:endParaRPr>
          </a:p>
        </p:txBody>
      </p:sp>
      <p:sp>
        <p:nvSpPr>
          <p:cNvPr id="195" name="Google Shape;195;p34"/>
          <p:cNvSpPr txBox="1"/>
          <p:nvPr/>
        </p:nvSpPr>
        <p:spPr>
          <a:xfrm>
            <a:off x="3632600" y="4286225"/>
            <a:ext cx="457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sr" sz="1800" u="sng">
                <a:solidFill>
                  <a:schemeClr val="hlink"/>
                </a:solidFill>
                <a:hlinkClick r:id="rId3"/>
              </a:rPr>
              <a:t>https://ners.jerteh.rs/</a:t>
            </a:r>
            <a:r>
              <a:rPr lang="sr" sz="1800"/>
              <a:t> </a:t>
            </a:r>
            <a:endParaRPr/>
          </a:p>
        </p:txBody>
      </p:sp>
      <p:pic>
        <p:nvPicPr>
          <p:cNvPr id="196" name="Google Shape;196;p34"/>
          <p:cNvPicPr preferRelativeResize="0"/>
          <p:nvPr/>
        </p:nvPicPr>
        <p:blipFill rotWithShape="1">
          <a:blip r:embed="rId4">
            <a:alphaModFix/>
          </a:blip>
          <a:srcRect b="0" l="0" r="11629" t="0"/>
          <a:stretch/>
        </p:blipFill>
        <p:spPr>
          <a:xfrm>
            <a:off x="279425" y="1294788"/>
            <a:ext cx="8585127" cy="293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2675" y="230950"/>
            <a:ext cx="5291326" cy="16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75" y="78275"/>
            <a:ext cx="5633311" cy="341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7575" y="1357158"/>
            <a:ext cx="4482899" cy="323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95207" y="1329802"/>
            <a:ext cx="1286868" cy="323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SPARQL</a:t>
            </a:r>
            <a:endParaRPr/>
          </a:p>
        </p:txBody>
      </p:sp>
      <p:sp>
        <p:nvSpPr>
          <p:cNvPr id="212" name="Google Shape;212;p36"/>
          <p:cNvSpPr txBox="1"/>
          <p:nvPr>
            <p:ph idx="1" type="body"/>
          </p:nvPr>
        </p:nvSpPr>
        <p:spPr>
          <a:xfrm>
            <a:off x="311700" y="1152475"/>
            <a:ext cx="4826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sr" sz="1200"/>
              <a:t>SELECT ?place ?placeLabel ?capital ?capitalLabel ?coordinate ?country ?countryLabel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sr" sz="1200"/>
              <a:t>WHERE {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sr" sz="1200"/>
              <a:t>  VALUES </a:t>
            </a:r>
            <a:r>
              <a:rPr lang="sr" sz="1200"/>
              <a:t>?place { wd:Q3711 wd:Q170287 wd:Q204475 wd:Q309355 wd:Q403 wd:Q62575710 wd:Q1653 wd:Q167394 wd:Q403 wd:Q208015 wd:Q204472 wd:Q186901 wd:Q129259 wd:Q192606 wd:Q211645           }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" sz="1200"/>
              <a:t>  </a:t>
            </a:r>
            <a:r>
              <a:rPr b="1" lang="sr" sz="1200"/>
              <a:t>OPTIONAL { ?place wdt:P36 ?capital. }         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sr" sz="1200"/>
              <a:t>  OPTIONAL { ?place wdt:P625 ?coordinate. }     # Coordinates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sr" sz="1200"/>
              <a:t>  OPTIONAL { ?place wdt:P17 ?country. }         # In country (P17)</a:t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" sz="1200"/>
              <a:t>  SERVICE wikibase:label {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" sz="1200"/>
              <a:t>    bd:serviceParam wikibase:language "[AUTO_LANGUAGE],en".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sr" sz="1200"/>
              <a:t>  }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r" sz="1200"/>
              <a:t>}</a:t>
            </a:r>
            <a:endParaRPr sz="1200"/>
          </a:p>
        </p:txBody>
      </p:sp>
      <p:pic>
        <p:nvPicPr>
          <p:cNvPr id="213" name="Google Shape;21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0800" y="93177"/>
            <a:ext cx="3541499" cy="489792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4" name="Google Shape;21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0225" y="1864300"/>
            <a:ext cx="1924524" cy="895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215" name="Google Shape;215;p36"/>
          <p:cNvCxnSpPr/>
          <p:nvPr/>
        </p:nvCxnSpPr>
        <p:spPr>
          <a:xfrm flipH="1" rot="10800000">
            <a:off x="6889550" y="2780700"/>
            <a:ext cx="591000" cy="700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6" name="Google Shape;216;p36"/>
          <p:cNvSpPr txBox="1"/>
          <p:nvPr/>
        </p:nvSpPr>
        <p:spPr>
          <a:xfrm>
            <a:off x="963050" y="42461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u="sng">
                <a:solidFill>
                  <a:schemeClr val="hlink"/>
                </a:solidFill>
                <a:hlinkClick r:id="rId5"/>
              </a:rPr>
              <a:t>https://w.wiki/CqWJ</a:t>
            </a:r>
            <a:r>
              <a:rPr lang="sr"/>
              <a:t>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7"/>
          <p:cNvPicPr preferRelativeResize="0"/>
          <p:nvPr/>
        </p:nvPicPr>
        <p:blipFill rotWithShape="1">
          <a:blip r:embed="rId3">
            <a:alphaModFix/>
          </a:blip>
          <a:srcRect b="4392" l="0" r="0" t="6137"/>
          <a:stretch/>
        </p:blipFill>
        <p:spPr>
          <a:xfrm>
            <a:off x="3736375" y="866300"/>
            <a:ext cx="5182224" cy="3692299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7"/>
          <p:cNvSpPr txBox="1"/>
          <p:nvPr>
            <p:ph type="title"/>
          </p:nvPr>
        </p:nvSpPr>
        <p:spPr>
          <a:xfrm>
            <a:off x="311700" y="331125"/>
            <a:ext cx="4118100" cy="9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Entity Mapping Application </a:t>
            </a:r>
            <a:br>
              <a:rPr lang="sr"/>
            </a:br>
            <a:r>
              <a:rPr lang="sr"/>
              <a:t>(for text in Serbian)</a:t>
            </a:r>
            <a:endParaRPr/>
          </a:p>
        </p:txBody>
      </p:sp>
      <p:sp>
        <p:nvSpPr>
          <p:cNvPr id="223" name="Google Shape;223;p37"/>
          <p:cNvSpPr txBox="1"/>
          <p:nvPr>
            <p:ph idx="1" type="body"/>
          </p:nvPr>
        </p:nvSpPr>
        <p:spPr>
          <a:xfrm>
            <a:off x="311700" y="1397200"/>
            <a:ext cx="3277500" cy="3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sr" sz="2300">
                <a:solidFill>
                  <a:schemeClr val="dk1"/>
                </a:solidFill>
              </a:rPr>
              <a:t>Stanica Louvain-la-Neuve-Universite je direktno povezana sa železničkim čvorom Ottignies, na železničkoj liniji Brisel-Namur, sa dva voza na sat u svakom pravcu, uključujući i vikendom. </a:t>
            </a:r>
            <a:br>
              <a:rPr lang="sr" sz="2300">
                <a:solidFill>
                  <a:schemeClr val="dk1"/>
                </a:solidFill>
              </a:rPr>
            </a:br>
            <a:r>
              <a:rPr lang="sr" sz="2300">
                <a:solidFill>
                  <a:schemeClr val="dk1"/>
                </a:solidFill>
              </a:rPr>
              <a:t>Nemojte mešati Louvain-la-Neuve sa Luvenom (francuski prevod flamanskog grada Leuvena), koji je još jedan grad na drugoj železničkoj liniji. Louvain-la-Neuve je otprilike 30 minuta od Brisela; promena u Ottigni za voz za „Louvain-la-Neuve-Universite”. </a:t>
            </a:r>
            <a:br>
              <a:rPr lang="sr" sz="2300">
                <a:solidFill>
                  <a:schemeClr val="dk1"/>
                </a:solidFill>
              </a:rPr>
            </a:br>
            <a:r>
              <a:rPr lang="sr" sz="2300">
                <a:solidFill>
                  <a:schemeClr val="dk1"/>
                </a:solidFill>
              </a:rPr>
              <a:t>Ako putujete iz Namura ili Šarlroa, pređite u Ottigni za voz do „Louvain-la-Neuve-Universite“.</a:t>
            </a:r>
            <a:br>
              <a:rPr lang="sr" sz="2300">
                <a:solidFill>
                  <a:schemeClr val="dk1"/>
                </a:solidFill>
              </a:rPr>
            </a:br>
            <a:r>
              <a:rPr lang="sr" sz="2300">
                <a:solidFill>
                  <a:schemeClr val="dk1"/>
                </a:solidFill>
              </a:rPr>
              <a:t>Ako putujete iz Luksemburga, presedajte u Ottigniesu (ako idete vozom EC 96 Iris ili EC 90 Vauban koji potiče iz Švajcarske, presedajte u Namuru za voz za Ottigni).</a:t>
            </a:r>
            <a:br>
              <a:rPr lang="sr" sz="2300">
                <a:solidFill>
                  <a:schemeClr val="dk1"/>
                </a:solidFill>
              </a:rPr>
            </a:br>
            <a:r>
              <a:rPr lang="sr" sz="2300">
                <a:solidFill>
                  <a:schemeClr val="dk1"/>
                </a:solidFill>
              </a:rPr>
              <a:t>Ako putujete iz bilo koje druge zemlje, pređite na Brussels-Nord. U suprotnom, presedanje u Brisel-Midi, odakle svi vozovi polaze za Otignis preko Brisel-Centralni, Brisel-Nord, Brisel-Šuman i Brisel-Luksemburg.</a:t>
            </a:r>
            <a:br>
              <a:rPr lang="sr" sz="2300">
                <a:solidFill>
                  <a:schemeClr val="dk1"/>
                </a:solidFill>
              </a:rPr>
            </a:br>
            <a:r>
              <a:rPr lang="sr" sz="2300">
                <a:solidFill>
                  <a:schemeClr val="dk1"/>
                </a:solidFill>
              </a:rPr>
              <a:t>Rasporedi su dostupni na veb stranici SNCB-a.</a:t>
            </a:r>
            <a:endParaRPr sz="2300">
              <a:solidFill>
                <a:schemeClr val="dk1"/>
              </a:solidFill>
            </a:endParaRPr>
          </a:p>
        </p:txBody>
      </p:sp>
      <p:sp>
        <p:nvSpPr>
          <p:cNvPr id="224" name="Google Shape;224;p37"/>
          <p:cNvSpPr txBox="1"/>
          <p:nvPr/>
        </p:nvSpPr>
        <p:spPr>
          <a:xfrm>
            <a:off x="175875" y="4558600"/>
            <a:ext cx="457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sr" sz="18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https://moth-distinct-locally.ngrok-free.app/</a:t>
            </a:r>
            <a:r>
              <a:rPr lang="sr" sz="1800">
                <a:solidFill>
                  <a:schemeClr val="dk2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8"/>
          <p:cNvSpPr txBox="1"/>
          <p:nvPr>
            <p:ph type="title"/>
          </p:nvPr>
        </p:nvSpPr>
        <p:spPr>
          <a:xfrm>
            <a:off x="311700" y="331125"/>
            <a:ext cx="4118100" cy="9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Entity Mapping Application </a:t>
            </a:r>
            <a:br>
              <a:rPr lang="sr"/>
            </a:br>
            <a:r>
              <a:rPr lang="sr"/>
              <a:t>(for text in Serbian)</a:t>
            </a:r>
            <a:endParaRPr/>
          </a:p>
        </p:txBody>
      </p:sp>
      <p:sp>
        <p:nvSpPr>
          <p:cNvPr id="230" name="Google Shape;230;p38"/>
          <p:cNvSpPr txBox="1"/>
          <p:nvPr>
            <p:ph idx="1" type="body"/>
          </p:nvPr>
        </p:nvSpPr>
        <p:spPr>
          <a:xfrm>
            <a:off x="311700" y="1397200"/>
            <a:ext cx="3277500" cy="3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sr" sz="2300">
                <a:solidFill>
                  <a:schemeClr val="dk1"/>
                </a:solidFill>
              </a:rPr>
              <a:t>Prošlog leta sam obišao Beograd, Novi Sad, Suboticu, Sombor i Kikindu, gde sam uživao u bogatoj kulturnoj ponudi i lokalnim specijalitetima.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sr" sz="2300">
                <a:solidFill>
                  <a:schemeClr val="dk1"/>
                </a:solidFill>
              </a:rPr>
              <a:t>Tokom putovanja kroz istočnu Srbiju posetio sam Negotin, Kladovo, Donji Milanovac, Golubac i Majdanpek, očaran lepotom Đerdapske klisure i obala Dunava.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sr" sz="2300">
                <a:solidFill>
                  <a:schemeClr val="dk1"/>
                </a:solidFill>
              </a:rPr>
              <a:t>U centralnom delu zemlje zastao sam u Kragujevcu, Jagodini, Ćupriji, Paraćinu i Rekovcu, diveći se istorijskim spomenicima i gostoprimstvu lokalnih domaćina.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sr" sz="2300">
                <a:solidFill>
                  <a:schemeClr val="dk1"/>
                </a:solidFill>
              </a:rPr>
              <a:t>Jednog vikenda krenuo sam prema zapadu Srbije i obišao Valjevo, Šabac, Loznicu, Banju Koviljaču i Bajinu Baštu, uživajući u planinskim pejzažima, lekovitim izvorima i mirnom toku Drine.</a:t>
            </a:r>
            <a:endParaRPr sz="2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sr" sz="2300">
                <a:solidFill>
                  <a:schemeClr val="dk1"/>
                </a:solidFill>
              </a:rPr>
              <a:t>Na jugu me je dočekala topla atmosfera u Nišu, Leskovcu, Vranju, Pirotu i Prokuplju, gde sam imao priliku da probam poznati roštilj, otkrijem zanimljivu istoriju i upoznam srdačne ljude.</a:t>
            </a:r>
            <a:endParaRPr sz="2300">
              <a:solidFill>
                <a:schemeClr val="dk1"/>
              </a:solidFill>
            </a:endParaRPr>
          </a:p>
        </p:txBody>
      </p:sp>
      <p:sp>
        <p:nvSpPr>
          <p:cNvPr id="231" name="Google Shape;231;p38"/>
          <p:cNvSpPr txBox="1"/>
          <p:nvPr/>
        </p:nvSpPr>
        <p:spPr>
          <a:xfrm>
            <a:off x="374125" y="4624650"/>
            <a:ext cx="457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sr" sz="18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https://moth-distinct-locally.ngrok-free.app/</a:t>
            </a:r>
            <a:r>
              <a:rPr lang="sr" sz="18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232" name="Google Shape;23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5276" y="860400"/>
            <a:ext cx="5146275" cy="3842899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8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https://w.wiki/CqWJ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sr" sz="1300"/>
              <a:t>Approach: Pre-Process (NLP) Outside QGIS, Then Import</a:t>
            </a:r>
            <a:endParaRPr b="1" sz="1300"/>
          </a:p>
        </p:txBody>
      </p:sp>
      <p:sp>
        <p:nvSpPr>
          <p:cNvPr id="239" name="Google Shape;239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sr" sz="1100">
                <a:solidFill>
                  <a:schemeClr val="dk1"/>
                </a:solidFill>
              </a:rPr>
              <a:t>NLP Processing in Python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sr" sz="1100">
                <a:solidFill>
                  <a:schemeClr val="dk1"/>
                </a:solidFill>
              </a:rPr>
              <a:t>Use Python scripts/notebooks with </a:t>
            </a:r>
            <a:r>
              <a:rPr b="1" lang="sr" sz="1100">
                <a:solidFill>
                  <a:schemeClr val="dk1"/>
                </a:solidFill>
              </a:rPr>
              <a:t>spaCy</a:t>
            </a:r>
            <a:r>
              <a:rPr lang="sr" sz="1100">
                <a:solidFill>
                  <a:schemeClr val="dk1"/>
                </a:solidFill>
              </a:rPr>
              <a:t>, </a:t>
            </a:r>
            <a:r>
              <a:rPr b="1" lang="sr" sz="1100">
                <a:solidFill>
                  <a:schemeClr val="dk1"/>
                </a:solidFill>
              </a:rPr>
              <a:t>geopy</a:t>
            </a:r>
            <a:r>
              <a:rPr lang="sr" sz="1100">
                <a:solidFill>
                  <a:schemeClr val="dk1"/>
                </a:solidFill>
              </a:rPr>
              <a:t>, </a:t>
            </a:r>
            <a:r>
              <a:rPr b="1" lang="sr" sz="1100">
                <a:solidFill>
                  <a:schemeClr val="dk1"/>
                </a:solidFill>
              </a:rPr>
              <a:t>geograpy3</a:t>
            </a:r>
            <a:r>
              <a:rPr lang="sr" sz="1100">
                <a:solidFill>
                  <a:schemeClr val="dk1"/>
                </a:solidFill>
              </a:rPr>
              <a:t>, or others to:</a:t>
            </a:r>
            <a:endParaRPr sz="1100">
              <a:solidFill>
                <a:schemeClr val="dk1"/>
              </a:solidFill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sr" sz="1100">
                <a:solidFill>
                  <a:schemeClr val="dk1"/>
                </a:solidFill>
              </a:rPr>
              <a:t>Identify location mentions (Named Entity Recognition).</a:t>
            </a:r>
            <a:endParaRPr sz="1100">
              <a:solidFill>
                <a:schemeClr val="dk1"/>
              </a:solidFill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sr" sz="1100">
                <a:solidFill>
                  <a:schemeClr val="dk1"/>
                </a:solidFill>
              </a:rPr>
              <a:t>Geocode to lat/lon.</a:t>
            </a:r>
            <a:endParaRPr sz="1100">
              <a:solidFill>
                <a:schemeClr val="dk1"/>
              </a:solidFill>
            </a:endParaRPr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sr" sz="1100">
                <a:solidFill>
                  <a:schemeClr val="dk1"/>
                </a:solidFill>
              </a:rPr>
              <a:t>Create a table/CSV/GeoJSON with coordinates and attributes.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sr" sz="1100">
                <a:solidFill>
                  <a:schemeClr val="dk1"/>
                </a:solidFill>
              </a:rPr>
              <a:t>Load the Result into QGIS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sr" sz="1100">
                <a:solidFill>
                  <a:schemeClr val="dk1"/>
                </a:solidFill>
              </a:rPr>
              <a:t>QGIS can easily import </a:t>
            </a:r>
            <a:r>
              <a:rPr b="1" lang="sr" sz="1100">
                <a:solidFill>
                  <a:schemeClr val="dk1"/>
                </a:solidFill>
              </a:rPr>
              <a:t>GeoJSON, CSV (with lat/lon), or Shapefiles</a:t>
            </a:r>
            <a:r>
              <a:rPr lang="sr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sr" sz="1100">
                <a:solidFill>
                  <a:schemeClr val="dk1"/>
                </a:solidFill>
              </a:rPr>
              <a:t>You then have a spatial layer of points (or polygons) derived from text, ready for visualization or further analysis in QGIS.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sr" sz="1100">
                <a:solidFill>
                  <a:schemeClr val="dk1"/>
                </a:solidFill>
              </a:rPr>
              <a:t>Advantages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sr" sz="1100">
                <a:solidFill>
                  <a:schemeClr val="dk1"/>
                </a:solidFill>
              </a:rPr>
              <a:t>Keeps QGIS simpler, since you’re not installing extra NLP libraries inside QGIS.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sr" sz="1100">
                <a:solidFill>
                  <a:schemeClr val="dk1"/>
                </a:solidFill>
              </a:rPr>
              <a:t>Easy to scale or run your NLP pipeline on servers/cloud, then just give results to QGIS.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sr" sz="1100">
                <a:solidFill>
                  <a:schemeClr val="dk1"/>
                </a:solidFill>
              </a:rPr>
              <a:t>→ Second approach: from QGIS using PyQGIS (not part of this presentation)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Practical part</a:t>
            </a:r>
            <a:endParaRPr/>
          </a:p>
        </p:txBody>
      </p:sp>
      <p:sp>
        <p:nvSpPr>
          <p:cNvPr id="245" name="Google Shape;245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Github: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sr" u="sng">
                <a:solidFill>
                  <a:schemeClr val="hlink"/>
                </a:solidFill>
                <a:hlinkClick r:id="rId3"/>
              </a:rPr>
              <a:t>https://github.com/rankastankovic/NLP4GIS</a:t>
            </a:r>
            <a:r>
              <a:rPr lang="sr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sr"/>
              <a:t>Colab Notebooks (make a copy):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sr" u="sng">
                <a:solidFill>
                  <a:schemeClr val="hlink"/>
                </a:solidFill>
                <a:hlinkClick r:id="rId4"/>
              </a:rPr>
              <a:t>https://colab.research.google.com/drive/11jn5YgJgPnxpApJN0FJTztbDYVD1yKTd?usp=sharing</a:t>
            </a:r>
            <a:r>
              <a:rPr lang="sr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 u="sng">
                <a:solidFill>
                  <a:schemeClr val="hlink"/>
                </a:solidFill>
                <a:hlinkClick r:id="rId5"/>
              </a:rPr>
              <a:t>https://colab.research.google.com/drive/1Q6xtCZ4TWsmh5qGVYYgReb82wZfwEx-M?usp=sharing</a:t>
            </a:r>
            <a:r>
              <a:rPr lang="sr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1"/>
          <p:cNvSpPr txBox="1"/>
          <p:nvPr>
            <p:ph type="title"/>
          </p:nvPr>
        </p:nvSpPr>
        <p:spPr>
          <a:xfrm>
            <a:off x="270325" y="498225"/>
            <a:ext cx="2076900" cy="34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QGIS: NER+NER as geoJSON </a:t>
            </a:r>
            <a:br>
              <a:rPr lang="sr"/>
            </a:br>
            <a:br>
              <a:rPr lang="sr"/>
            </a:br>
            <a:r>
              <a:rPr lang="sr" sz="2466"/>
              <a:t>(more in practical part)</a:t>
            </a:r>
            <a:endParaRPr sz="2466"/>
          </a:p>
        </p:txBody>
      </p:sp>
      <p:pic>
        <p:nvPicPr>
          <p:cNvPr id="251" name="Google Shape;25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3038" y="205575"/>
            <a:ext cx="63824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/>
              <a:t>Outline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Why Combine NLP and GIS?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NLP tasks introduction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Tools and libraries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Case study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in English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in Serbian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Practical parts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Interactive tools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Python notebooks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QGIS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000000"/>
              </a:solidFill>
            </a:endParaRPr>
          </a:p>
        </p:txBody>
      </p:sp>
      <p:sp>
        <p:nvSpPr>
          <p:cNvPr id="257" name="Google Shape;257;p42"/>
          <p:cNvSpPr txBox="1"/>
          <p:nvPr/>
        </p:nvSpPr>
        <p:spPr>
          <a:xfrm>
            <a:off x="267925" y="1059450"/>
            <a:ext cx="5423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eorgia"/>
              <a:buChar char="●"/>
            </a:pPr>
            <a:r>
              <a:rPr lang="sr" sz="1800">
                <a:latin typeface="Georgia"/>
                <a:ea typeface="Georgia"/>
                <a:cs typeface="Georgia"/>
                <a:sym typeface="Georgia"/>
              </a:rPr>
              <a:t>All presented models for Serbian are developed within project </a:t>
            </a:r>
            <a:r>
              <a:rPr b="1" lang="sr" sz="180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TESLA </a:t>
            </a:r>
            <a:r>
              <a:rPr lang="sr" sz="1800">
                <a:latin typeface="Georgia"/>
                <a:ea typeface="Georgia"/>
                <a:cs typeface="Georgia"/>
                <a:sym typeface="Georgia"/>
              </a:rPr>
              <a:t>in cooperation with </a:t>
            </a:r>
            <a:r>
              <a:rPr b="1" lang="sr" sz="180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JeRTeh </a:t>
            </a:r>
            <a:r>
              <a:rPr lang="sr" sz="1800">
                <a:latin typeface="Georgia"/>
                <a:ea typeface="Georgia"/>
                <a:cs typeface="Georgia"/>
                <a:sym typeface="Georgia"/>
              </a:rPr>
              <a:t>(Language Resources and Technologies Society)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sr" sz="1800">
                <a:latin typeface="Georgia"/>
                <a:ea typeface="Georgia"/>
                <a:cs typeface="Georgia"/>
                <a:sym typeface="Georgia"/>
              </a:rPr>
              <a:t>Large collections of textual data </a:t>
            </a:r>
            <a:br>
              <a:rPr lang="sr" sz="1800">
                <a:latin typeface="Georgia"/>
                <a:ea typeface="Georgia"/>
                <a:cs typeface="Georgia"/>
                <a:sym typeface="Georgia"/>
              </a:rPr>
            </a:br>
            <a:r>
              <a:rPr lang="sr" sz="1800">
                <a:latin typeface="Georgia"/>
                <a:ea typeface="Georgia"/>
                <a:cs typeface="Georgia"/>
                <a:sym typeface="Georgia"/>
              </a:rPr>
              <a:t>(including annotated corpora)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sr" sz="1800">
                <a:latin typeface="Georgia"/>
                <a:ea typeface="Georgia"/>
                <a:cs typeface="Georgia"/>
                <a:sym typeface="Georgia"/>
              </a:rPr>
              <a:t>A set of trained language models (pre-trained and fine-tuned)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eorgia"/>
              <a:buChar char="○"/>
            </a:pPr>
            <a:r>
              <a:rPr lang="sr" sz="1800">
                <a:latin typeface="Georgia"/>
                <a:ea typeface="Georgia"/>
                <a:cs typeface="Georgia"/>
                <a:sym typeface="Georgia"/>
              </a:rPr>
              <a:t>Tools for the Serbian language: </a:t>
            </a:r>
            <a:br>
              <a:rPr lang="sr" sz="1800">
                <a:latin typeface="Georgia"/>
                <a:ea typeface="Georgia"/>
                <a:cs typeface="Georgia"/>
                <a:sym typeface="Georgia"/>
              </a:rPr>
            </a:br>
            <a:r>
              <a:rPr lang="sr" sz="1800">
                <a:latin typeface="Georgia"/>
                <a:ea typeface="Georgia"/>
                <a:cs typeface="Georgia"/>
                <a:sym typeface="Georgia"/>
              </a:rPr>
              <a:t>named entity recognition and linking to knowledge bases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58" name="Google Shape;25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450" y="152325"/>
            <a:ext cx="7560750" cy="841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42"/>
          <p:cNvSpPr txBox="1"/>
          <p:nvPr/>
        </p:nvSpPr>
        <p:spPr>
          <a:xfrm>
            <a:off x="3066725" y="152325"/>
            <a:ext cx="3172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1300" u="sng">
                <a:solidFill>
                  <a:srgbClr val="0097A7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Text Embeddings - </a:t>
            </a:r>
            <a:br>
              <a:rPr lang="sr" sz="1300" u="sng">
                <a:solidFill>
                  <a:srgbClr val="0097A7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</a:br>
            <a:r>
              <a:rPr lang="sr" sz="1300" u="sng">
                <a:solidFill>
                  <a:srgbClr val="0097A7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Serbian Language Applications, </a:t>
            </a:r>
            <a:br>
              <a:rPr lang="sr" sz="1300" u="sng">
                <a:solidFill>
                  <a:srgbClr val="0097A7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</a:br>
            <a:r>
              <a:rPr lang="sr" sz="1300" u="sng">
                <a:solidFill>
                  <a:srgbClr val="0097A7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PRIZMA #7276</a:t>
            </a:r>
            <a:endParaRPr sz="1600"/>
          </a:p>
        </p:txBody>
      </p:sp>
      <p:sp>
        <p:nvSpPr>
          <p:cNvPr id="260" name="Google Shape;260;p42"/>
          <p:cNvSpPr txBox="1"/>
          <p:nvPr/>
        </p:nvSpPr>
        <p:spPr>
          <a:xfrm>
            <a:off x="763375" y="4395125"/>
            <a:ext cx="4862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2800" u="sng">
                <a:solidFill>
                  <a:srgbClr val="0097A7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https://tesla.rgf.bg.ac.rs/</a:t>
            </a:r>
            <a:r>
              <a:rPr lang="sr" sz="2800">
                <a:solidFill>
                  <a:srgbClr val="000000"/>
                </a:solidFill>
              </a:rPr>
              <a:t> </a:t>
            </a:r>
            <a:endParaRPr sz="2800">
              <a:solidFill>
                <a:srgbClr val="000000"/>
              </a:solidFill>
            </a:endParaRPr>
          </a:p>
        </p:txBody>
      </p:sp>
      <p:pic>
        <p:nvPicPr>
          <p:cNvPr id="261" name="Google Shape;261;p42"/>
          <p:cNvPicPr preferRelativeResize="0"/>
          <p:nvPr/>
        </p:nvPicPr>
        <p:blipFill rotWithShape="1">
          <a:blip r:embed="rId10">
            <a:alphaModFix/>
          </a:blip>
          <a:srcRect b="0" l="0" r="0" t="35562"/>
          <a:stretch/>
        </p:blipFill>
        <p:spPr>
          <a:xfrm>
            <a:off x="4704750" y="272675"/>
            <a:ext cx="2873925" cy="13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4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445625" y="993575"/>
            <a:ext cx="2208575" cy="220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4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720925" y="122650"/>
            <a:ext cx="1259075" cy="9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42"/>
          <p:cNvSpPr txBox="1"/>
          <p:nvPr/>
        </p:nvSpPr>
        <p:spPr>
          <a:xfrm>
            <a:off x="5560450" y="3235925"/>
            <a:ext cx="3495600" cy="10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sr" sz="1800">
                <a:solidFill>
                  <a:srgbClr val="0010D8"/>
                </a:solidFill>
              </a:rPr>
              <a:t>A research conducted with the support of the Science Fund of the Republic of Serbia, project number: </a:t>
            </a:r>
            <a:r>
              <a:rPr lang="sr" sz="1800">
                <a:solidFill>
                  <a:srgbClr val="0010D8"/>
                </a:solidFill>
              </a:rPr>
              <a:t>#7276 </a:t>
            </a:r>
            <a:endParaRPr sz="1800">
              <a:solidFill>
                <a:srgbClr val="0010D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sr" sz="1800">
                <a:solidFill>
                  <a:srgbClr val="000000"/>
                </a:solidFill>
              </a:rPr>
              <a:t>T</a:t>
            </a:r>
            <a:r>
              <a:rPr lang="sr" sz="1800">
                <a:solidFill>
                  <a:srgbClr val="0010D8"/>
                </a:solidFill>
              </a:rPr>
              <a:t>ext </a:t>
            </a:r>
            <a:r>
              <a:rPr b="1" lang="sr" sz="1800">
                <a:solidFill>
                  <a:srgbClr val="000000"/>
                </a:solidFill>
              </a:rPr>
              <a:t>E</a:t>
            </a:r>
            <a:r>
              <a:rPr lang="sr" sz="1800">
                <a:solidFill>
                  <a:srgbClr val="0010D8"/>
                </a:solidFill>
              </a:rPr>
              <a:t>mbeddings - </a:t>
            </a:r>
            <a:br>
              <a:rPr lang="sr" sz="1800">
                <a:solidFill>
                  <a:srgbClr val="0010D8"/>
                </a:solidFill>
              </a:rPr>
            </a:br>
            <a:r>
              <a:rPr b="1" lang="sr" sz="1800">
                <a:solidFill>
                  <a:srgbClr val="000000"/>
                </a:solidFill>
              </a:rPr>
              <a:t>S</a:t>
            </a:r>
            <a:r>
              <a:rPr lang="sr" sz="1800">
                <a:solidFill>
                  <a:srgbClr val="0010D8"/>
                </a:solidFill>
              </a:rPr>
              <a:t>erbian </a:t>
            </a:r>
            <a:r>
              <a:rPr b="1" lang="sr" sz="1800">
                <a:solidFill>
                  <a:srgbClr val="000000"/>
                </a:solidFill>
              </a:rPr>
              <a:t>L</a:t>
            </a:r>
            <a:r>
              <a:rPr lang="sr" sz="1800">
                <a:solidFill>
                  <a:srgbClr val="0010D8"/>
                </a:solidFill>
              </a:rPr>
              <a:t>anguage </a:t>
            </a:r>
            <a:r>
              <a:rPr b="1" lang="sr" sz="1800">
                <a:solidFill>
                  <a:srgbClr val="000000"/>
                </a:solidFill>
              </a:rPr>
              <a:t>A</a:t>
            </a:r>
            <a:r>
              <a:rPr lang="sr" sz="1800">
                <a:solidFill>
                  <a:srgbClr val="0010D8"/>
                </a:solidFill>
              </a:rPr>
              <a:t>pplications – </a:t>
            </a:r>
            <a:r>
              <a:rPr b="1" lang="sr" sz="2388">
                <a:solidFill>
                  <a:srgbClr val="000000"/>
                </a:solidFill>
              </a:rPr>
              <a:t>TESLA</a:t>
            </a:r>
            <a:endParaRPr b="1" sz="1800">
              <a:solidFill>
                <a:srgbClr val="000000"/>
              </a:solidFill>
            </a:endParaRPr>
          </a:p>
        </p:txBody>
      </p:sp>
      <p:sp>
        <p:nvSpPr>
          <p:cNvPr id="265" name="Google Shape;265;p42"/>
          <p:cNvSpPr txBox="1"/>
          <p:nvPr/>
        </p:nvSpPr>
        <p:spPr>
          <a:xfrm>
            <a:off x="5372925" y="4439000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2200" u="sng">
                <a:solidFill>
                  <a:schemeClr val="hlink"/>
                </a:solidFill>
                <a:hlinkClick r:id="rId13"/>
              </a:rPr>
              <a:t>https://jerteh.rs/</a:t>
            </a:r>
            <a:r>
              <a:rPr lang="sr" sz="2200"/>
              <a:t> </a:t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sr" sz="1700"/>
              <a:t>Why Combine NLP and GIS?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sr" sz="1100">
                <a:solidFill>
                  <a:schemeClr val="dk1"/>
                </a:solidFill>
              </a:rPr>
              <a:t>Extract Geographic Information from Text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sr" sz="1100">
                <a:solidFill>
                  <a:schemeClr val="dk1"/>
                </a:solidFill>
              </a:rPr>
              <a:t>Many datasets, reports, or social media posts contain locations in unstructured text.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sr" sz="1100">
                <a:solidFill>
                  <a:schemeClr val="dk1"/>
                </a:solidFill>
              </a:rPr>
              <a:t>NLP can identify and classify place names (toponyms), addresses, or coordinates, which GIS can then map.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sr" sz="1100">
                <a:solidFill>
                  <a:schemeClr val="dk1"/>
                </a:solidFill>
              </a:rPr>
              <a:t>Enrich Geospatial Data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sr" sz="1100">
                <a:solidFill>
                  <a:schemeClr val="dk1"/>
                </a:solidFill>
              </a:rPr>
              <a:t>By extracting keywords, topics, or sentiments related to geographic locations, you can create thematic maps or conduct spatial analyses that incorporate text-derived attributes.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sr" sz="1100">
                <a:solidFill>
                  <a:schemeClr val="dk1"/>
                </a:solidFill>
              </a:rPr>
              <a:t>Disambiguation and Geocoding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sr" sz="1100">
                <a:solidFill>
                  <a:schemeClr val="dk1"/>
                </a:solidFill>
              </a:rPr>
              <a:t>“Paris” might refer to Paris, France, or Paris, Texas. NLP + GIS can help disambiguate and link these place mentions to correct coordinates.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sr" sz="1100">
                <a:solidFill>
                  <a:schemeClr val="dk1"/>
                </a:solidFill>
              </a:rPr>
              <a:t>Spatial-Temporal Analysis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sr" sz="1100">
                <a:solidFill>
                  <a:schemeClr val="dk1"/>
                </a:solidFill>
              </a:rPr>
              <a:t>When text includes timestamps and location references, you can do spatio-temporal analytics (e.g. event detection over time and space).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sr" sz="1800">
                <a:solidFill>
                  <a:schemeClr val="dk2"/>
                </a:solidFill>
              </a:rPr>
              <a:t>NLP Tasks in GIS: more intuitive interaction with geospatial data </a:t>
            </a:r>
            <a:endParaRPr b="1"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The integration of NLP into GIS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enhances the ability to analyze, extract, and visualize information.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Enhancing User Interactions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NLP allows users to interact with GIS tools using natural language queries, significantly lowering the barriers for non-experts: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sr"/>
              <a:t>“Show me areas with high flood risk in California!” , the system can interpret the query to display relevant spatial data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sr"/>
              <a:t>"Show the population density of New York City," allowing them to engage with GIS tools more intuitively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This capability is achieved through sophisticated NLP algorithms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sr"/>
              <a:t>that process user input,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sr"/>
              <a:t>identify relevant place names, and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sr"/>
              <a:t>execute geospatial searches accordingly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sr"/>
              <a:t>see Geospatial Query System with NLP and GIS Integration </a:t>
            </a:r>
            <a:r>
              <a:rPr lang="sr" u="sng">
                <a:solidFill>
                  <a:schemeClr val="hlink"/>
                </a:solidFill>
                <a:hlinkClick r:id="rId3"/>
              </a:rPr>
              <a:t>https://github.com/gr2100/Geospatial-Query-System-with-NLP-and-GIS-Integration</a:t>
            </a:r>
            <a:r>
              <a:rPr lang="sr"/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sr" sz="1800">
                <a:solidFill>
                  <a:schemeClr val="dk2"/>
                </a:solidFill>
              </a:rPr>
              <a:t>Text Classification and Information Extraction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Text classification assigns predefined categories to text data. 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models based on the Transformer architecture can classify text effectively, giving meaningful insights from large datasets</a:t>
            </a:r>
            <a:endParaRPr/>
          </a:p>
          <a:p>
            <a:pPr indent="-29749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sr"/>
              <a:t>incident reports can be categorized by crime type, allowing urban planners to plan interventions </a:t>
            </a:r>
            <a:endParaRPr/>
          </a:p>
          <a:p>
            <a:pPr indent="-297497" lvl="3" marL="18288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see “How Text Classification works” </a:t>
            </a:r>
            <a:r>
              <a:rPr lang="sr" u="sng">
                <a:solidFill>
                  <a:schemeClr val="hlink"/>
                </a:solidFill>
                <a:hlinkClick r:id="rId3"/>
              </a:rPr>
              <a:t>https://pro.arcgis.com/en/pro-app/latest/tool-reference/geoai/how-text-classification-works.htm</a:t>
            </a:r>
            <a:r>
              <a:rPr lang="sr"/>
              <a:t> </a:t>
            </a:r>
            <a:endParaRPr/>
          </a:p>
          <a:p>
            <a:pPr indent="-29749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sr"/>
              <a:t>geolocated tweets can be analyzed for sentiment regarding public health initiatives, facilitating targeted outreach </a:t>
            </a:r>
            <a:endParaRPr/>
          </a:p>
          <a:p>
            <a:pPr indent="-297497" lvl="3" marL="18288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see “7 NLP Techniques for Extracting Information from Unstructured Text using Algorithms” </a:t>
            </a:r>
            <a:r>
              <a:rPr lang="sr" u="sng">
                <a:solidFill>
                  <a:schemeClr val="hlink"/>
                </a:solidFill>
                <a:hlinkClick r:id="rId4"/>
              </a:rPr>
              <a:t>https://www.width.ai/post/extracting-information-from-unstructured-text-using-algorithms</a:t>
            </a:r>
            <a:r>
              <a:rPr lang="sr"/>
              <a:t> 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Information extraction (IE) from text is a fundamental task in NLP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automatical converzion of unstructured textual data into a structured format that can be analyzed and utilized for various applications.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IE subtasks:</a:t>
            </a:r>
            <a:endParaRPr/>
          </a:p>
          <a:p>
            <a:pPr indent="-29749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sr"/>
              <a:t>identifying and extracting specific types of information such as entities </a:t>
            </a:r>
            <a:endParaRPr/>
          </a:p>
          <a:p>
            <a:pPr indent="-297497" lvl="3" marL="18288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see “The Complete Guide to Information Extraction from Texts with Spark NLP and Python” </a:t>
            </a:r>
            <a:r>
              <a:rPr lang="sr" u="sng">
                <a:solidFill>
                  <a:schemeClr val="hlink"/>
                </a:solidFill>
                <a:hlinkClick r:id="rId5"/>
              </a:rPr>
              <a:t>https://www.johnsnowlabs.com/the-complete-guide-to-information-extraction-from-texts-with-spark-nlp-and-python/</a:t>
            </a:r>
            <a:r>
              <a:rPr lang="sr"/>
              <a:t>  </a:t>
            </a:r>
            <a:endParaRPr/>
          </a:p>
          <a:p>
            <a:pPr indent="-29749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sr"/>
              <a:t>relationships between entities, and </a:t>
            </a:r>
            <a:endParaRPr/>
          </a:p>
          <a:p>
            <a:pPr indent="-29749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sr"/>
              <a:t>events occurring within the text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sr" sz="1800">
                <a:solidFill>
                  <a:schemeClr val="dk2"/>
                </a:solidFill>
              </a:rPr>
              <a:t>Applications </a:t>
            </a:r>
            <a:endParaRPr b="1" sz="1800">
              <a:solidFill>
                <a:schemeClr val="dk2"/>
              </a:solidFill>
            </a:endParaRPr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Applications in Disaster Management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by facilitating real-time access to critical information through natural language queries, GIS can provide timely data for emergency responders and decision-makers. 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ability to interpret and analyze textual data during crises (social media/emergency notifications), can improve response efforts and resource allocation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enabling agencies to prepare for and respond to natural disasters effectively, in mapping hazard zones, assessing vulnerability, and planning evacuation routes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by analyzing spatial data, emergency responders can allocate resources more efficiently and make informed decisions during crises, ultimately saving lives and minimizing damage.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Code Generation for Analysis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The integration of NLP with Generative AI allows for the automatic generation of executable codes for complex geospatial analyses. By translating natural language requests into code, these systems enable non-expert users to perform sophisticated analyses without needing extensive knowledge of GIS </a:t>
            </a:r>
            <a:endParaRPr/>
          </a:p>
          <a:p>
            <a:pPr indent="-304164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sr"/>
              <a:t>see Title: “ChatGeoAI: Enabling Geospatial Analysis for Public through Natural Language, with Large Language Models” </a:t>
            </a:r>
            <a:r>
              <a:rPr lang="sr" u="sng">
                <a:solidFill>
                  <a:schemeClr val="hlink"/>
                </a:solidFill>
                <a:hlinkClick r:id="rId3"/>
              </a:rPr>
              <a:t>https://www.mdpi.com/2220-9964/13/10/348</a:t>
            </a:r>
            <a:r>
              <a:rPr lang="sr"/>
              <a:t> 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This automation significantly enhances efficiency and encourages broader adoption of GIS technologies across various fields.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r" sz="1800">
                <a:solidFill>
                  <a:schemeClr val="dk2"/>
                </a:solidFill>
              </a:rPr>
              <a:t>Information Extraction from Text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Named Entity Recognition (NER) &amp; Linking (NEL)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identify and categorize entities such as locations, organizations, events and dates within text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NER models typically utilize machine learning algorithms to tag words or phrases with their corresponding entity types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coupled with fuzzy matching, enhances the system's ability to handle variations in spelling and phrasing to improve the accuracy of geospatial queries [</a:t>
            </a:r>
            <a:r>
              <a:rPr lang="sr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gr2010</a:t>
            </a:r>
            <a:r>
              <a:rPr lang="sr"/>
              <a:t>]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synonyms matching or old names of places nad streets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28571"/>
              <a:buChar char="●"/>
            </a:pPr>
            <a:r>
              <a:rPr lang="sr" sz="1400"/>
              <a:t>integration of these techniques ensures that GIS can efficiently process and visualize information, even when the input data is unstructured or imprecise.</a:t>
            </a:r>
            <a:endParaRPr sz="1400"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Relation Extraction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identify and extract relationships between entities mentioned in the text. 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For instance, it can extract the relationship indicating that a specific individual "is the CEO of" a certain organization</a:t>
            </a:r>
            <a:endParaRPr/>
          </a:p>
          <a:p>
            <a:pPr indent="-29749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sr"/>
              <a:t>see </a:t>
            </a:r>
            <a:r>
              <a:rPr lang="sr" u="sng">
                <a:solidFill>
                  <a:schemeClr val="hlink"/>
                </a:solidFill>
                <a:hlinkClick r:id="rId4"/>
              </a:rPr>
              <a:t>https://geo-nexus.com/solve-3-common-gis-integration-challenges-with-these-proven-approaches/</a:t>
            </a:r>
            <a:r>
              <a:rPr lang="sr"/>
              <a:t> 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Event Extraction 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involves identifying specific events or actions described in text, determining the event triggers (the words or phrases representing the event) and the arguments (the entities involved in the event) 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sr"/>
              <a:t>Optionaly</a:t>
            </a:r>
            <a:r>
              <a:rPr lang="sr"/>
              <a:t>, dependency parsing  </a:t>
            </a:r>
            <a:endParaRPr/>
          </a:p>
          <a:p>
            <a:pPr indent="-29749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sr"/>
              <a:t>analyzes the grammatical structure of sentences to understand relationships between words and entities in text.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sr" sz="1800">
                <a:solidFill>
                  <a:schemeClr val="dk2"/>
                </a:solidFill>
              </a:rPr>
              <a:t>Practical Applications of IE</a:t>
            </a:r>
            <a:endParaRPr b="1"/>
          </a:p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1136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Information Retrieval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Enhancing search by extracting structured information from unstructured text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Knowledge Graph Construction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Support Building by extracting entities and their interrelationships from textual data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Sentiment Analysis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Identifying and extracting opinions and sentiments expressed in text, which can inform decision-making processes in various domains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r"/>
              <a:t>Event Monitoring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sr"/>
              <a:t>Tracking and summarizing developments from news articles or social media, providing timely insights into current events (or in disaster scenario)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